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12" r:id="rId1"/>
  </p:sldMasterIdLst>
  <p:notesMasterIdLst>
    <p:notesMasterId r:id="rId16"/>
  </p:notesMasterIdLst>
  <p:handoutMasterIdLst>
    <p:handoutMasterId r:id="rId17"/>
  </p:handoutMasterIdLst>
  <p:sldIdLst>
    <p:sldId id="256" r:id="rId2"/>
    <p:sldId id="269" r:id="rId3"/>
    <p:sldId id="270" r:id="rId4"/>
    <p:sldId id="271" r:id="rId5"/>
    <p:sldId id="272" r:id="rId6"/>
    <p:sldId id="258" r:id="rId7"/>
    <p:sldId id="261" r:id="rId8"/>
    <p:sldId id="273" r:id="rId9"/>
    <p:sldId id="274" r:id="rId10"/>
    <p:sldId id="275" r:id="rId11"/>
    <p:sldId id="276" r:id="rId12"/>
    <p:sldId id="277" r:id="rId13"/>
    <p:sldId id="278" r:id="rId14"/>
    <p:sldId id="279" r:id="rId15"/>
  </p:sldIdLst>
  <p:sldSz cx="12188825" cy="6858000"/>
  <p:notesSz cx="6858000" cy="9144000"/>
  <p:defaultTextStyle>
    <a:defPPr rtl="0"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111" d="100"/>
          <a:sy n="111" d="100"/>
        </p:scale>
        <p:origin x="594" y="96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89" d="100"/>
          <a:sy n="89" d="100"/>
        </p:scale>
        <p:origin x="3018" y="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cs-CZ" dirty="0">
              <a:latin typeface="Calibri" panose="020F0502020204030204" pitchFamily="34" charset="0"/>
            </a:endParaRP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246F8D4-DE8B-4258-B3B5-21F93466E31D}" type="datetime1">
              <a:rPr lang="cs-CZ" smtClean="0">
                <a:latin typeface="Calibri" panose="020F0502020204030204" pitchFamily="34" charset="0"/>
              </a:rPr>
              <a:t>18.09.2026</a:t>
            </a:fld>
            <a:endParaRPr lang="cs-CZ" dirty="0">
              <a:latin typeface="Calibri" panose="020F0502020204030204" pitchFamily="34" charset="0"/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cs-CZ" dirty="0">
              <a:latin typeface="Calibri" panose="020F0502020204030204" pitchFamily="34" charset="0"/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4886E15-F82A-4596-A46C-375C6D3981E1}" type="slidenum">
              <a:rPr lang="cs-CZ" smtClean="0">
                <a:latin typeface="Calibri" panose="020F0502020204030204" pitchFamily="34" charset="0"/>
              </a:rPr>
              <a:t>‹#›</a:t>
            </a:fld>
            <a:endParaRPr lang="cs-CZ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83081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" panose="020F0502020204030204" pitchFamily="34" charset="0"/>
              </a:defRPr>
            </a:lvl1pPr>
          </a:lstStyle>
          <a:p>
            <a:endParaRPr lang="cs-CZ" noProof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B5176B1-2977-4475-A678-4FCD9F3282AA}" type="datetime1">
              <a:rPr lang="cs-CZ" noProof="0" smtClean="0"/>
              <a:t>18.09.2026</a:t>
            </a:fld>
            <a:endParaRPr lang="cs-CZ" noProof="0"/>
          </a:p>
        </p:txBody>
      </p:sp>
      <p:sp>
        <p:nvSpPr>
          <p:cNvPr id="4" name="Zástupný symbol obrázku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cs-CZ" noProof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cs-CZ" noProof="0"/>
              <a:t>Kliknutím můžete upravit styly předlohy textu.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" panose="020F0502020204030204" pitchFamily="34" charset="0"/>
              </a:defRPr>
            </a:lvl1pPr>
          </a:lstStyle>
          <a:p>
            <a:endParaRPr lang="cs-CZ" noProof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BF105DB2-FD3E-441D-8B7E-7AE83ECE27B3}" type="slidenum">
              <a:rPr lang="cs-CZ" noProof="0" smtClean="0"/>
              <a:pPr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28947205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105DB2-FD3E-441D-8B7E-7AE83ECE27B3}" type="slidenum">
              <a:rPr lang="cs-CZ" smtClean="0"/>
              <a:pPr/>
              <a:t>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144289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105DB2-FD3E-441D-8B7E-7AE83ECE27B3}" type="slidenum">
              <a:rPr lang="cs-CZ" smtClean="0"/>
              <a:pPr/>
              <a:t>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3824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105DB2-FD3E-441D-8B7E-7AE83ECE27B3}" type="slidenum">
              <a:rPr lang="cs-CZ" smtClean="0"/>
              <a:pPr/>
              <a:t>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248945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105DB2-FD3E-441D-8B7E-7AE83ECE27B3}" type="slidenum">
              <a:rPr lang="cs-CZ" smtClean="0"/>
              <a:pPr/>
              <a:t>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519831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105DB2-FD3E-441D-8B7E-7AE83ECE27B3}" type="slidenum">
              <a:rPr lang="cs-CZ" smtClean="0"/>
              <a:pPr/>
              <a:t>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914311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105DB2-FD3E-441D-8B7E-7AE83ECE27B3}" type="slidenum">
              <a:rPr lang="cs-CZ" smtClean="0"/>
              <a:pPr/>
              <a:t>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628889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105DB2-FD3E-441D-8B7E-7AE83ECE27B3}" type="slidenum">
              <a:rPr lang="cs-CZ" smtClean="0"/>
              <a:pPr/>
              <a:t>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48176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lok názvu"/>
          <p:cNvSpPr/>
          <p:nvPr/>
        </p:nvSpPr>
        <p:spPr bwMode="white">
          <a:xfrm>
            <a:off x="1141413" y="1600200"/>
            <a:ext cx="9902952" cy="32766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>
              <a:latin typeface="Calibri" panose="020F0502020204030204" pitchFamily="34" charset="0"/>
            </a:endParaRPr>
          </a:p>
        </p:txBody>
      </p:sp>
      <p:grpSp>
        <p:nvGrpSpPr>
          <p:cNvPr id="7" name="horní grafika" descr="Design horního ohraničení"/>
          <p:cNvGrpSpPr/>
          <p:nvPr/>
        </p:nvGrpSpPr>
        <p:grpSpPr>
          <a:xfrm>
            <a:off x="1279" y="0"/>
            <a:ext cx="12188952" cy="429768"/>
            <a:chOff x="1279" y="0"/>
            <a:chExt cx="12188952" cy="429768"/>
          </a:xfrm>
        </p:grpSpPr>
        <p:sp>
          <p:nvSpPr>
            <p:cNvPr id="8" name="Obdélník 7"/>
            <p:cNvSpPr/>
            <p:nvPr/>
          </p:nvSpPr>
          <p:spPr>
            <a:xfrm>
              <a:off x="1279" y="0"/>
              <a:ext cx="12188952" cy="228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cs-CZ" dirty="0">
                <a:latin typeface="Calibri" panose="020F0502020204030204" pitchFamily="34" charset="0"/>
              </a:endParaRPr>
            </a:p>
          </p:txBody>
        </p:sp>
        <p:sp>
          <p:nvSpPr>
            <p:cNvPr id="9" name="Obdélník 8"/>
            <p:cNvSpPr/>
            <p:nvPr/>
          </p:nvSpPr>
          <p:spPr>
            <a:xfrm>
              <a:off x="1279" y="228600"/>
              <a:ext cx="12188952" cy="20116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cs-CZ" dirty="0">
                <a:latin typeface="Calibri" panose="020F0502020204030204" pitchFamily="34" charset="0"/>
              </a:endParaRPr>
            </a:p>
          </p:txBody>
        </p:sp>
        <p:sp>
          <p:nvSpPr>
            <p:cNvPr id="10" name="Obdélník 9"/>
            <p:cNvSpPr/>
            <p:nvPr/>
          </p:nvSpPr>
          <p:spPr>
            <a:xfrm>
              <a:off x="1279" y="306324"/>
              <a:ext cx="12188952" cy="45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cs-CZ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3" name="dolní grafika" descr="Design dolního ohraničení"/>
          <p:cNvGrpSpPr/>
          <p:nvPr/>
        </p:nvGrpSpPr>
        <p:grpSpPr>
          <a:xfrm>
            <a:off x="0" y="6080760"/>
            <a:ext cx="12190231" cy="777240"/>
            <a:chOff x="0" y="6080760"/>
            <a:chExt cx="12190231" cy="777240"/>
          </a:xfrm>
        </p:grpSpPr>
        <p:sp>
          <p:nvSpPr>
            <p:cNvPr id="13" name="Obdélník 12"/>
            <p:cNvSpPr/>
            <p:nvPr/>
          </p:nvSpPr>
          <p:spPr>
            <a:xfrm>
              <a:off x="0" y="6217920"/>
              <a:ext cx="12188825" cy="64008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cs-CZ" dirty="0">
                <a:latin typeface="Calibri" panose="020F0502020204030204" pitchFamily="34" charset="0"/>
              </a:endParaRPr>
            </a:p>
          </p:txBody>
        </p:sp>
        <p:sp>
          <p:nvSpPr>
            <p:cNvPr id="14" name="Obdélník 13"/>
            <p:cNvSpPr/>
            <p:nvPr/>
          </p:nvSpPr>
          <p:spPr>
            <a:xfrm>
              <a:off x="1279" y="60807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cs-CZ" dirty="0">
                <a:latin typeface="Calibri" panose="020F0502020204030204" pitchFamily="34" charset="0"/>
              </a:endParaRPr>
            </a:p>
          </p:txBody>
        </p:sp>
        <p:sp>
          <p:nvSpPr>
            <p:cNvPr id="15" name="Obdélník 14"/>
            <p:cNvSpPr/>
            <p:nvPr/>
          </p:nvSpPr>
          <p:spPr>
            <a:xfrm>
              <a:off x="1279" y="6172200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cs-CZ" dirty="0">
                <a:latin typeface="Calibri" panose="020F0502020204030204" pitchFamily="34" charset="0"/>
              </a:endParaRPr>
            </a:p>
          </p:txBody>
        </p:sp>
      </p:grpSp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 bwMode="black">
          <a:xfrm>
            <a:off x="1522414" y="1905000"/>
            <a:ext cx="9143998" cy="2667000"/>
          </a:xfrm>
        </p:spPr>
        <p:txBody>
          <a:bodyPr rtlCol="0"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  <a:latin typeface="Calibri" panose="020F0502020204030204" pitchFamily="34" charset="0"/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1522413" y="5029200"/>
            <a:ext cx="8229598" cy="838200"/>
          </a:xfrm>
        </p:spPr>
        <p:txBody>
          <a:bodyPr rtlCol="0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cs-CZ"/>
              <a:t>Kliknutím můžete upravit styl předlohy podnadpisů.</a:t>
            </a:r>
            <a:endParaRPr lang="cs-CZ" dirty="0"/>
          </a:p>
        </p:txBody>
      </p:sp>
      <p:sp>
        <p:nvSpPr>
          <p:cNvPr id="21" name="Zástupný symbol pro zápatí 20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cs-CZ"/>
              <a:t>Přidejte zápatí.</a:t>
            </a:r>
            <a:endParaRPr lang="cs-CZ" dirty="0"/>
          </a:p>
        </p:txBody>
      </p:sp>
      <p:sp>
        <p:nvSpPr>
          <p:cNvPr id="20" name="Zástupný symbol pro datum 1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6BA35FD9-B1A5-4DFD-9812-59245F1C86B7}" type="datetime1">
              <a:rPr lang="cs-CZ" smtClean="0"/>
              <a:t>18.09.2026</a:t>
            </a:fld>
            <a:endParaRPr lang="cs-CZ" dirty="0"/>
          </a:p>
        </p:txBody>
      </p:sp>
      <p:sp>
        <p:nvSpPr>
          <p:cNvPr id="22" name="Zástupný symbol pro číslo snímku 21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DF28FB93-0A08-4E7D-8E63-9EFA29F1E09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94935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 algn="l">
              <a:defRPr sz="3200">
                <a:latin typeface="Calibri" panose="020F0502020204030204" pitchFamily="34" charset="0"/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 rtl="0"/>
            <a:r>
              <a:rPr lang="cs-CZ"/>
              <a:t>Kliknutím můžete upravit styly předlohy textu.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cs-CZ"/>
              <a:t>Přidejte zápatí.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F6B79FC2-75DE-4DE8-AB22-38D32FA82C16}" type="datetime1">
              <a:rPr lang="cs-CZ" smtClean="0"/>
              <a:t>18.09.2026</a:t>
            </a:fld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DF28FB93-0A08-4E7D-8E63-9EFA29F1E09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06475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1522413" y="1905000"/>
            <a:ext cx="9144000" cy="2667000"/>
          </a:xfrm>
        </p:spPr>
        <p:txBody>
          <a:bodyPr rtlCol="0" anchor="b">
            <a:normAutofit/>
          </a:bodyPr>
          <a:lstStyle>
            <a:lvl1pPr algn="l">
              <a:defRPr sz="5400" b="0" cap="none" baseline="0">
                <a:latin typeface="Calibri" panose="020F0502020204030204" pitchFamily="34" charset="0"/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 hasCustomPrompt="1"/>
          </p:nvPr>
        </p:nvSpPr>
        <p:spPr>
          <a:xfrm>
            <a:off x="1522413" y="4876800"/>
            <a:ext cx="8229598" cy="1143000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cs-CZ"/>
              <a:t>Kliknutím můžete upravit styly předlohy textu.</a:t>
            </a:r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 bwMode="black"/>
        <p:txBody>
          <a:bodyPr rtlCol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r>
              <a:rPr lang="cs-CZ"/>
              <a:t>Přidejte zápatí.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 bwMode="black"/>
        <p:txBody>
          <a:bodyPr rtlCol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fld id="{8A5AC25C-FB0E-4EAD-852A-EE2C11A7DC95}" type="datetime1">
              <a:rPr lang="cs-CZ" smtClean="0"/>
              <a:t>18.09.2026</a:t>
            </a:fld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 bwMode="black"/>
        <p:txBody>
          <a:bodyPr rtlCol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fld id="{DF28FB93-0A08-4E7D-8E63-9EFA29F1E09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5872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ě obsahové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522413" y="1904999"/>
            <a:ext cx="4435564" cy="4088921"/>
          </a:xfrm>
        </p:spPr>
        <p:txBody>
          <a:bodyPr rtlCol="0">
            <a:normAutofit/>
          </a:bodyPr>
          <a:lstStyle>
            <a:lvl1pPr>
              <a:defRPr sz="2400">
                <a:latin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</a:defRPr>
            </a:lvl2pPr>
            <a:lvl3pPr>
              <a:defRPr sz="1800">
                <a:latin typeface="Calibri" panose="020F0502020204030204" pitchFamily="34" charset="0"/>
              </a:defRPr>
            </a:lvl3pPr>
            <a:lvl4pPr>
              <a:defRPr sz="1600">
                <a:latin typeface="Calibri" panose="020F0502020204030204" pitchFamily="34" charset="0"/>
              </a:defRPr>
            </a:lvl4pPr>
            <a:lvl5pPr>
              <a:defRPr sz="1600">
                <a:latin typeface="Calibri" panose="020F050202020403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cs-CZ"/>
              <a:t>Kliknutím můžete upravit styly předlohy textu.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 hasCustomPrompt="1"/>
          </p:nvPr>
        </p:nvSpPr>
        <p:spPr>
          <a:xfrm>
            <a:off x="6230849" y="1904999"/>
            <a:ext cx="4435564" cy="4088921"/>
          </a:xfrm>
        </p:spPr>
        <p:txBody>
          <a:bodyPr rtlCol="0">
            <a:normAutofit/>
          </a:bodyPr>
          <a:lstStyle>
            <a:lvl1pPr>
              <a:defRPr sz="2400">
                <a:latin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</a:defRPr>
            </a:lvl2pPr>
            <a:lvl3pPr>
              <a:defRPr sz="1800">
                <a:latin typeface="Calibri" panose="020F0502020204030204" pitchFamily="34" charset="0"/>
              </a:defRPr>
            </a:lvl3pPr>
            <a:lvl4pPr>
              <a:defRPr sz="1600">
                <a:latin typeface="Calibri" panose="020F0502020204030204" pitchFamily="34" charset="0"/>
              </a:defRPr>
            </a:lvl4pPr>
            <a:lvl5pPr>
              <a:defRPr sz="1600">
                <a:latin typeface="Calibri" panose="020F050202020403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cs-CZ"/>
              <a:t>Kliknutím můžete upravit styly předlohy textu.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cs-CZ"/>
              <a:t>Přidejte zápatí.</a:t>
            </a:r>
            <a:endParaRPr lang="cs-CZ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EAC709B0-243A-42FA-A969-2E173CA6E33A}" type="datetime1">
              <a:rPr lang="cs-CZ" smtClean="0"/>
              <a:t>18.09.2026</a:t>
            </a:fld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DF28FB93-0A08-4E7D-8E63-9EFA29F1E09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3606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 hasCustomPrompt="1"/>
          </p:nvPr>
        </p:nvSpPr>
        <p:spPr>
          <a:xfrm>
            <a:off x="1522413" y="1828800"/>
            <a:ext cx="4419599" cy="685801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latin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/>
              <a:t>Kliknutím můžete upravit styly předlohy textu.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 hasCustomPrompt="1"/>
          </p:nvPr>
        </p:nvSpPr>
        <p:spPr>
          <a:xfrm>
            <a:off x="1522413" y="2590801"/>
            <a:ext cx="4419599" cy="3429000"/>
          </a:xfrm>
        </p:spPr>
        <p:txBody>
          <a:bodyPr rtlCol="0">
            <a:normAutofit/>
          </a:bodyPr>
          <a:lstStyle>
            <a:lvl1pPr>
              <a:defRPr sz="2000">
                <a:latin typeface="Calibri" panose="020F0502020204030204" pitchFamily="34" charset="0"/>
              </a:defRPr>
            </a:lvl1pPr>
            <a:lvl2pPr>
              <a:defRPr sz="1800">
                <a:latin typeface="Calibri" panose="020F0502020204030204" pitchFamily="34" charset="0"/>
              </a:defRPr>
            </a:lvl2pPr>
            <a:lvl3pPr>
              <a:defRPr sz="1600">
                <a:latin typeface="Calibri" panose="020F0502020204030204" pitchFamily="34" charset="0"/>
              </a:defRPr>
            </a:lvl3pPr>
            <a:lvl4pPr>
              <a:defRPr sz="1400">
                <a:latin typeface="Calibri" panose="020F0502020204030204" pitchFamily="34" charset="0"/>
              </a:defRPr>
            </a:lvl4pPr>
            <a:lvl5pPr>
              <a:defRPr sz="1400">
                <a:latin typeface="Calibri" panose="020F0502020204030204" pitchFamily="34" charset="0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cs-CZ"/>
              <a:t>Kliknutím můžete upravit styly předlohy textu.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 hasCustomPrompt="1"/>
          </p:nvPr>
        </p:nvSpPr>
        <p:spPr>
          <a:xfrm>
            <a:off x="6246814" y="1828800"/>
            <a:ext cx="4419599" cy="685801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latin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/>
              <a:t>Kliknutím můžete upravit styly předlohy textu.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 hasCustomPrompt="1"/>
          </p:nvPr>
        </p:nvSpPr>
        <p:spPr>
          <a:xfrm>
            <a:off x="6246814" y="2590801"/>
            <a:ext cx="4419599" cy="3429000"/>
          </a:xfrm>
        </p:spPr>
        <p:txBody>
          <a:bodyPr rtlCol="0">
            <a:normAutofit/>
          </a:bodyPr>
          <a:lstStyle>
            <a:lvl1pPr>
              <a:defRPr sz="2000">
                <a:latin typeface="Calibri" panose="020F0502020204030204" pitchFamily="34" charset="0"/>
              </a:defRPr>
            </a:lvl1pPr>
            <a:lvl2pPr>
              <a:defRPr sz="1800">
                <a:latin typeface="Calibri" panose="020F0502020204030204" pitchFamily="34" charset="0"/>
              </a:defRPr>
            </a:lvl2pPr>
            <a:lvl3pPr>
              <a:defRPr sz="1600">
                <a:latin typeface="Calibri" panose="020F0502020204030204" pitchFamily="34" charset="0"/>
              </a:defRPr>
            </a:lvl3pPr>
            <a:lvl4pPr>
              <a:defRPr sz="1400">
                <a:latin typeface="Calibri" panose="020F0502020204030204" pitchFamily="34" charset="0"/>
              </a:defRPr>
            </a:lvl4pPr>
            <a:lvl5pPr>
              <a:defRPr sz="1400">
                <a:latin typeface="Calibri" panose="020F0502020204030204" pitchFamily="34" charset="0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cs-CZ"/>
              <a:t>Kliknutím můžete upravit styly předlohy textu.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cs-CZ"/>
              <a:t>Přidejte zápatí.</a:t>
            </a:r>
            <a:endParaRPr 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FE1A3486-94B7-4D50-8676-DEE947FA326A}" type="datetime1">
              <a:rPr lang="cs-CZ" smtClean="0"/>
              <a:t>18.09.2026</a:t>
            </a:fld>
            <a:endParaRPr lang="cs-CZ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DF28FB93-0A08-4E7D-8E63-9EFA29F1E09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3676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cs-CZ"/>
              <a:t>Přidejte zápatí.</a:t>
            </a: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7A8A7DF5-5322-4FA9-B997-D32C37F6FE00}" type="datetime1">
              <a:rPr lang="cs-CZ" smtClean="0"/>
              <a:t>18.09.2026</a:t>
            </a:fld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DF28FB93-0A08-4E7D-8E63-9EFA29F1E09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2319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dolní grafika"/>
          <p:cNvGrpSpPr/>
          <p:nvPr userDrawn="1"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Obdélník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cs-CZ" dirty="0">
                <a:latin typeface="Calibri" panose="020F0502020204030204" pitchFamily="34" charset="0"/>
              </a:endParaRPr>
            </a:p>
          </p:txBody>
        </p:sp>
        <p:sp>
          <p:nvSpPr>
            <p:cNvPr id="8" name="Obdélník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cs-CZ" dirty="0">
                <a:latin typeface="Calibri" panose="020F0502020204030204" pitchFamily="34" charset="0"/>
              </a:endParaRPr>
            </a:p>
          </p:txBody>
        </p:sp>
        <p:sp>
          <p:nvSpPr>
            <p:cNvPr id="9" name="Obdélník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cs-CZ" dirty="0">
                <a:latin typeface="Calibri" panose="020F0502020204030204" pitchFamily="34" charset="0"/>
              </a:endParaRPr>
            </a:p>
          </p:txBody>
        </p:sp>
      </p:grp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cs-CZ"/>
              <a:t>Přidejte zápatí.</a:t>
            </a:r>
            <a:endParaRPr lang="cs-CZ" dirty="0"/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F3D724AE-485F-4E1B-B05B-9AD554D1B16B}" type="datetime1">
              <a:rPr lang="cs-CZ" smtClean="0"/>
              <a:t>18.09.2026</a:t>
            </a:fld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DF28FB93-0A08-4E7D-8E63-9EFA29F1E09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0961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ámeček" descr="Design ohraničení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>
              <a:latin typeface="Calibri" panose="020F0502020204030204" pitchFamily="34" charset="0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7923214" y="1371600"/>
            <a:ext cx="3124200" cy="2057400"/>
          </a:xfrm>
        </p:spPr>
        <p:txBody>
          <a:bodyPr rtlCol="0" anchor="b">
            <a:normAutofit/>
          </a:bodyPr>
          <a:lstStyle>
            <a:lvl1pPr algn="l">
              <a:defRPr sz="3200" b="1">
                <a:latin typeface="Calibri" panose="020F0502020204030204" pitchFamily="34" charset="0"/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491930" y="1293495"/>
            <a:ext cx="5577840" cy="4023360"/>
          </a:xfrm>
        </p:spPr>
        <p:txBody>
          <a:bodyPr rtlCol="0">
            <a:normAutofit/>
          </a:bodyPr>
          <a:lstStyle>
            <a:lvl1pPr>
              <a:defRPr sz="2000">
                <a:latin typeface="Calibri" panose="020F0502020204030204" pitchFamily="34" charset="0"/>
              </a:defRPr>
            </a:lvl1pPr>
            <a:lvl2pPr>
              <a:defRPr sz="1800">
                <a:latin typeface="Calibri" panose="020F0502020204030204" pitchFamily="34" charset="0"/>
              </a:defRPr>
            </a:lvl2pPr>
            <a:lvl3pPr>
              <a:defRPr sz="1600">
                <a:latin typeface="Calibri" panose="020F0502020204030204" pitchFamily="34" charset="0"/>
              </a:defRPr>
            </a:lvl3pPr>
            <a:lvl4pPr>
              <a:defRPr sz="1400">
                <a:latin typeface="Calibri" panose="020F0502020204030204" pitchFamily="34" charset="0"/>
              </a:defRPr>
            </a:lvl4pPr>
            <a:lvl5pPr>
              <a:defRPr sz="1400">
                <a:latin typeface="Calibri" panose="020F0502020204030204" pitchFamily="34" charset="0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cs-CZ"/>
              <a:t>Kliknutím můžete upravit styly předlohy textu.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 hasCustomPrompt="1"/>
          </p:nvPr>
        </p:nvSpPr>
        <p:spPr>
          <a:xfrm>
            <a:off x="7923214" y="3536829"/>
            <a:ext cx="3124200" cy="1797169"/>
          </a:xfrm>
        </p:spPr>
        <p:txBody>
          <a:bodyPr rtlCol="0">
            <a:normAutofit/>
          </a:bodyPr>
          <a:lstStyle>
            <a:lvl1pPr marL="0" indent="0">
              <a:spcBef>
                <a:spcPts val="800"/>
              </a:spcBef>
              <a:buNone/>
              <a:defRPr sz="1600">
                <a:latin typeface="Calibri" panose="020F050202020403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/>
              <a:t>Kliknutím můžete upravit styly předlohy textu.</a:t>
            </a:r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cs-CZ"/>
              <a:t>Přidejte zápatí.</a:t>
            </a:r>
            <a:endParaRPr lang="cs-CZ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40787511-E7B7-42B6-BF17-94F5F02150F1}" type="datetime1">
              <a:rPr lang="cs-CZ" smtClean="0"/>
              <a:t>18.09.2026</a:t>
            </a:fld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DF28FB93-0A08-4E7D-8E63-9EFA29F1E09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33866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ámeček" descr="Design ohraničení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>
              <a:latin typeface="Calibri" panose="020F0502020204030204" pitchFamily="34" charset="0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7923214" y="1371600"/>
            <a:ext cx="3124200" cy="2057400"/>
          </a:xfrm>
        </p:spPr>
        <p:txBody>
          <a:bodyPr rtlCol="0" anchor="b">
            <a:normAutofit/>
          </a:bodyPr>
          <a:lstStyle>
            <a:lvl1pPr algn="l">
              <a:defRPr sz="3200" b="0">
                <a:latin typeface="Calibri" panose="020F0502020204030204" pitchFamily="34" charset="0"/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3" name="Zástupný symbol obrázku 2" descr="Prázdný zástupný symbol pro přidání obrázku Klikněte na zástupný symbol a vyberte obrázek, který chcete přidat."/>
          <p:cNvSpPr>
            <a:spLocks noGrp="1"/>
          </p:cNvSpPr>
          <p:nvPr>
            <p:ph type="pic" idx="1" hasCustomPrompt="1"/>
          </p:nvPr>
        </p:nvSpPr>
        <p:spPr>
          <a:xfrm>
            <a:off x="1400490" y="1202055"/>
            <a:ext cx="5760720" cy="4206240"/>
          </a:xfrm>
          <a:solidFill>
            <a:schemeClr val="bg1">
              <a:lumMod val="95000"/>
            </a:schemeClr>
          </a:solidFill>
        </p:spPr>
        <p:txBody>
          <a:bodyPr tIns="91440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400">
                <a:latin typeface="Calibri" panose="020F05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cs-CZ"/>
              <a:t>Po kliknutí na ikonu můžete přidat obrázek.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 hasCustomPrompt="1"/>
          </p:nvPr>
        </p:nvSpPr>
        <p:spPr>
          <a:xfrm>
            <a:off x="7923214" y="3536829"/>
            <a:ext cx="3124200" cy="1797171"/>
          </a:xfrm>
        </p:spPr>
        <p:txBody>
          <a:bodyPr rtlCol="0">
            <a:normAutofit/>
          </a:bodyPr>
          <a:lstStyle>
            <a:lvl1pPr marL="0" indent="0">
              <a:spcBef>
                <a:spcPts val="800"/>
              </a:spcBef>
              <a:buNone/>
              <a:defRPr sz="1600">
                <a:latin typeface="Calibri" panose="020F050202020403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/>
              <a:t>Kliknutím můžete upravit styly předlohy textu.</a:t>
            </a:r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cs-CZ"/>
              <a:t>Přidejte zápatí.</a:t>
            </a:r>
            <a:endParaRPr lang="cs-CZ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6D987746-2433-46D5-B4CE-AFC3D8CCAC4C}" type="datetime1">
              <a:rPr lang="cs-CZ" smtClean="0"/>
              <a:t>18.09.2026</a:t>
            </a:fld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DF28FB93-0A08-4E7D-8E63-9EFA29F1E09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9684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cs-CZ"/>
              <a:t>Kliknutím můžete upravit styly předlohy textu.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cs-CZ"/>
              <a:t>Přidejte zápatí.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F55A8C2B-32C5-44EC-A76D-C9FAFC5E551A}" type="datetime1">
              <a:rPr lang="cs-CZ" smtClean="0"/>
              <a:t>18.09.2026</a:t>
            </a:fld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DF28FB93-0A08-4E7D-8E63-9EFA29F1E09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7782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 hasCustomPrompt="1"/>
          </p:nvPr>
        </p:nvSpPr>
        <p:spPr>
          <a:xfrm>
            <a:off x="9494507" y="609600"/>
            <a:ext cx="1143001" cy="5410200"/>
          </a:xfrm>
        </p:spPr>
        <p:txBody>
          <a:bodyPr vert="eaVert"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 hasCustomPrompt="1"/>
          </p:nvPr>
        </p:nvSpPr>
        <p:spPr>
          <a:xfrm>
            <a:off x="1522413" y="609600"/>
            <a:ext cx="7696198" cy="5410200"/>
          </a:xfrm>
        </p:spPr>
        <p:txBody>
          <a:bodyPr vert="eaVert" rtlCol="0"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cs-CZ"/>
              <a:t>Kliknutím můžete upravit styly předlohy textu.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cs-CZ"/>
              <a:t>Přidejte zápatí.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246224B4-5D15-445B-B9A4-7E33C2377B03}" type="datetime1">
              <a:rPr lang="cs-CZ" smtClean="0"/>
              <a:t>18.09.2026</a:t>
            </a:fld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DF28FB93-0A08-4E7D-8E63-9EFA29F1E09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40326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dolní grafika" descr="Design dolního ohraničení"/>
          <p:cNvGrpSpPr/>
          <p:nvPr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Obdélník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cs-CZ" dirty="0">
                <a:latin typeface="Calibri" panose="020F0502020204030204" pitchFamily="34" charset="0"/>
              </a:endParaRPr>
            </a:p>
          </p:txBody>
        </p:sp>
        <p:sp>
          <p:nvSpPr>
            <p:cNvPr id="8" name="Obdélník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cs-CZ" dirty="0">
                <a:latin typeface="Calibri" panose="020F0502020204030204" pitchFamily="34" charset="0"/>
              </a:endParaRPr>
            </a:p>
          </p:txBody>
        </p:sp>
        <p:sp>
          <p:nvSpPr>
            <p:cNvPr id="9" name="Obdélník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cs-CZ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0" name="horní grafika" descr="Design horního ohraničení"/>
          <p:cNvGrpSpPr/>
          <p:nvPr/>
        </p:nvGrpSpPr>
        <p:grpSpPr>
          <a:xfrm>
            <a:off x="1279" y="0"/>
            <a:ext cx="12188952" cy="320040"/>
            <a:chOff x="1279" y="0"/>
            <a:chExt cx="12188952" cy="320040"/>
          </a:xfrm>
        </p:grpSpPr>
        <p:sp>
          <p:nvSpPr>
            <p:cNvPr id="11" name="Obdélník 10"/>
            <p:cNvSpPr/>
            <p:nvPr/>
          </p:nvSpPr>
          <p:spPr>
            <a:xfrm>
              <a:off x="1279" y="0"/>
              <a:ext cx="12188952" cy="17023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cs-CZ" dirty="0">
                <a:latin typeface="Calibri" panose="020F0502020204030204" pitchFamily="34" charset="0"/>
              </a:endParaRPr>
            </a:p>
          </p:txBody>
        </p:sp>
        <p:sp>
          <p:nvSpPr>
            <p:cNvPr id="12" name="Obdélník 11"/>
            <p:cNvSpPr/>
            <p:nvPr/>
          </p:nvSpPr>
          <p:spPr>
            <a:xfrm>
              <a:off x="1279" y="170234"/>
              <a:ext cx="12188952" cy="14980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cs-CZ" dirty="0">
                <a:latin typeface="Calibri" panose="020F0502020204030204" pitchFamily="34" charset="0"/>
              </a:endParaRPr>
            </a:p>
          </p:txBody>
        </p:sp>
        <p:sp>
          <p:nvSpPr>
            <p:cNvPr id="13" name="Obdélník 12"/>
            <p:cNvSpPr/>
            <p:nvPr/>
          </p:nvSpPr>
          <p:spPr>
            <a:xfrm>
              <a:off x="1279" y="231421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cs-CZ" dirty="0">
                <a:latin typeface="Calibri" panose="020F0502020204030204" pitchFamily="34" charset="0"/>
              </a:endParaRPr>
            </a:p>
          </p:txBody>
        </p:sp>
      </p:grp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1522876" y="609600"/>
            <a:ext cx="9143538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522876" y="1905000"/>
            <a:ext cx="9143538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cs-CZ"/>
              <a:t>Kliknutím můžete upravit styly předlohy textu.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 bwMode="white">
          <a:xfrm>
            <a:off x="1507498" y="6516865"/>
            <a:ext cx="606214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cs-CZ"/>
              <a:t>Přidejte zápatí.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 bwMode="white">
          <a:xfrm>
            <a:off x="7994363" y="6516865"/>
            <a:ext cx="132762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fld id="{7CEDFBAB-7DC3-405C-A2C9-6DD6254A866E}" type="datetime1">
              <a:rPr lang="cs-CZ" smtClean="0"/>
              <a:t>18.09.2026</a:t>
            </a:fld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 bwMode="white">
          <a:xfrm>
            <a:off x="9730094" y="6516865"/>
            <a:ext cx="93631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fld id="{DF28FB93-0A08-4E7D-8E63-9EFA29F1E09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08845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>
              <a:lumMod val="50000"/>
            </a:schemeClr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100000"/>
        <a:buFont typeface="Arial" pitchFamily="34" charset="0"/>
        <a:buChar char="▪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SzPct val="100000"/>
        <a:buFont typeface="Arial" pitchFamily="34" charset="0"/>
        <a:buChar char="–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 rtlCol="0">
            <a:normAutofit fontScale="90000"/>
          </a:bodyPr>
          <a:lstStyle/>
          <a:p>
            <a:r>
              <a:rPr lang="en-US" dirty="0">
                <a:effectLst/>
              </a:rPr>
              <a:t>Earthworm contribution to infiltration and surface runoff after 15 years of different soil management</a:t>
            </a:r>
            <a:br>
              <a:rPr lang="en-US" dirty="0">
                <a:effectLst/>
              </a:rPr>
            </a:br>
            <a:endParaRPr lang="cs-CZ" dirty="0">
              <a:latin typeface="Calibri" panose="020F0502020204030204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2412" y="5029200"/>
            <a:ext cx="10116615" cy="838200"/>
          </a:xfrm>
        </p:spPr>
        <p:txBody>
          <a:bodyPr rtlCol="0"/>
          <a:lstStyle/>
          <a:p>
            <a:r>
              <a:rPr lang="fi-FI" dirty="0"/>
              <a:t>pitkanen J. and Nuutinen V. (</a:t>
            </a:r>
            <a:r>
              <a:rPr lang="fi-FI"/>
              <a:t>1998)</a:t>
            </a:r>
            <a:endParaRPr lang="cs-CZ" dirty="0"/>
          </a:p>
          <a:p>
            <a:r>
              <a:rPr lang="cs-CZ" dirty="0">
                <a:latin typeface="Calibri" panose="020F0502020204030204" pitchFamily="34" charset="0"/>
              </a:rPr>
              <a:t>                                                        				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dpis 12"/>
          <p:cNvSpPr>
            <a:spLocks noGrp="1"/>
          </p:cNvSpPr>
          <p:nvPr>
            <p:ph type="title"/>
          </p:nvPr>
        </p:nvSpPr>
        <p:spPr>
          <a:xfrm>
            <a:off x="1522876" y="609600"/>
            <a:ext cx="9143538" cy="1066800"/>
          </a:xfrm>
        </p:spPr>
        <p:txBody>
          <a:bodyPr rtlCol="0" anchor="b">
            <a:normAutofit/>
          </a:bodyPr>
          <a:lstStyle/>
          <a:p>
            <a:pPr rtl="0"/>
            <a:r>
              <a:rPr lang="cs-CZ"/>
              <a:t>Čím se studie zabývala ?</a:t>
            </a:r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1522413" y="1904999"/>
            <a:ext cx="4435564" cy="4088921"/>
          </a:xfrm>
        </p:spPr>
        <p:txBody>
          <a:bodyPr rtlCol="0">
            <a:normAutofit/>
          </a:bodyPr>
          <a:lstStyle/>
          <a:p>
            <a:pPr rtl="0"/>
            <a:r>
              <a:rPr lang="cs-CZ" sz="2200"/>
              <a:t>Vliv žížal na vsakování vody po dlouhodobém různém hospodaření</a:t>
            </a:r>
          </a:p>
          <a:p>
            <a:pPr rtl="0"/>
            <a:r>
              <a:rPr lang="cs-CZ" sz="2200"/>
              <a:t>Vliv žížal na povrchový odtok vody</a:t>
            </a:r>
          </a:p>
          <a:p>
            <a:pPr rtl="0"/>
            <a:r>
              <a:rPr lang="cs-CZ" sz="2200"/>
              <a:t>Zda je počet žížal ovlivnitelný různým způsobem obdělávání půdy</a:t>
            </a:r>
          </a:p>
          <a:p>
            <a:pPr rtl="0"/>
            <a:r>
              <a:rPr lang="cs-CZ" sz="2200"/>
              <a:t>Infiltrační schopnost půdy </a:t>
            </a:r>
          </a:p>
          <a:p>
            <a:pPr rtl="0"/>
            <a:r>
              <a:rPr lang="cs-CZ" sz="2200"/>
              <a:t>Dopad po 15 letech</a:t>
            </a:r>
          </a:p>
        </p:txBody>
      </p:sp>
      <p:pic>
        <p:nvPicPr>
          <p:cNvPr id="1032" name="Picture 8" descr="Obrázek příběhového pinu">
            <a:extLst>
              <a:ext uri="{FF2B5EF4-FFF2-40B4-BE49-F238E27FC236}">
                <a16:creationId xmlns:a16="http://schemas.microsoft.com/office/drawing/2014/main" id="{9B7B2A60-C887-2244-F2B9-C30FF1323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87" r="2" b="23360"/>
          <a:stretch>
            <a:fillRect/>
          </a:stretch>
        </p:blipFill>
        <p:spPr bwMode="auto">
          <a:xfrm>
            <a:off x="6230849" y="1904999"/>
            <a:ext cx="4435564" cy="4088921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8C5746F6-66CB-958E-CD6B-BDE7EDFC4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2656"/>
            <a:ext cx="1441437" cy="2162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306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s-CZ" dirty="0"/>
              <a:t>Metodika</a:t>
            </a:r>
            <a:endParaRPr lang="cs-CZ" dirty="0">
              <a:latin typeface="Calibri" panose="020F0502020204030204" pitchFamily="34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9B679A9-6EB6-54A6-428A-8BB3F51E00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Doba: 15 let</a:t>
            </a:r>
          </a:p>
          <a:p>
            <a:r>
              <a:rPr lang="cs-CZ" dirty="0"/>
              <a:t>3 způsoby hospodaření </a:t>
            </a:r>
          </a:p>
          <a:p>
            <a:r>
              <a:rPr lang="cs-CZ" dirty="0"/>
              <a:t>Žížaly: počet, chodby, vsakování vody do půdy, povrchový odtok</a:t>
            </a:r>
          </a:p>
          <a:p>
            <a:endParaRPr lang="cs-CZ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6C0EC0B-1E7F-FF30-363F-A4BE18333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20" y="3859560"/>
            <a:ext cx="216024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A31224B1-E653-FD81-0EC7-DC91B535DC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068" y="3859560"/>
            <a:ext cx="324036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3167DD45-786C-4D02-1634-B06B9B6EB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452" y="3869829"/>
            <a:ext cx="3312368" cy="2208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1444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73675" y="620688"/>
            <a:ext cx="9143538" cy="1066800"/>
          </a:xfrm>
        </p:spPr>
        <p:txBody>
          <a:bodyPr rtlCol="0" anchor="b">
            <a:normAutofit/>
          </a:bodyPr>
          <a:lstStyle/>
          <a:p>
            <a:pPr rtl="0"/>
            <a:r>
              <a:rPr lang="cs-CZ" dirty="0"/>
              <a:t>Význam žížal 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1"/>
          </p:nvPr>
        </p:nvSpPr>
        <p:spPr>
          <a:xfrm>
            <a:off x="837828" y="1904999"/>
            <a:ext cx="4435564" cy="4088921"/>
          </a:xfrm>
        </p:spPr>
        <p:txBody>
          <a:bodyPr rtlCol="0">
            <a:normAutofit/>
          </a:bodyPr>
          <a:lstStyle/>
          <a:p>
            <a:pPr rtl="0"/>
            <a:r>
              <a:rPr lang="cs-CZ" sz="2200" dirty="0"/>
              <a:t>Nejvýznamnější půdní organismy</a:t>
            </a:r>
          </a:p>
          <a:p>
            <a:pPr rtl="0"/>
            <a:r>
              <a:rPr lang="cs-CZ" sz="2200" dirty="0"/>
              <a:t>Zlepšují vlastnosti půdy a růst rostlin</a:t>
            </a:r>
          </a:p>
          <a:p>
            <a:pPr rtl="0"/>
            <a:r>
              <a:rPr lang="cs-CZ" sz="2200" dirty="0"/>
              <a:t>Kypření půdy</a:t>
            </a:r>
          </a:p>
          <a:p>
            <a:pPr rtl="0"/>
            <a:r>
              <a:rPr lang="cs-CZ" sz="2200" dirty="0"/>
              <a:t>Zlepšení provzdušnění </a:t>
            </a:r>
          </a:p>
          <a:p>
            <a:pPr rtl="0"/>
            <a:r>
              <a:rPr lang="cs-CZ" sz="2200" dirty="0"/>
              <a:t>Míchání organické hmoty</a:t>
            </a:r>
          </a:p>
          <a:p>
            <a:pPr rtl="0"/>
            <a:r>
              <a:rPr lang="cs-CZ" sz="2200" dirty="0"/>
              <a:t>Humus</a:t>
            </a:r>
          </a:p>
          <a:p>
            <a:pPr rtl="0"/>
            <a:r>
              <a:rPr lang="cs-CZ" sz="2200" dirty="0"/>
              <a:t>Vsakování vody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9995FBC-C660-CD9D-9CEC-C534BEA700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41" r="18211" b="-1"/>
          <a:stretch>
            <a:fillRect/>
          </a:stretch>
        </p:blipFill>
        <p:spPr bwMode="auto">
          <a:xfrm>
            <a:off x="6230849" y="1904999"/>
            <a:ext cx="4435564" cy="4088921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2055997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65820" y="699356"/>
            <a:ext cx="9143538" cy="1066800"/>
          </a:xfrm>
        </p:spPr>
        <p:txBody>
          <a:bodyPr rtlCol="0"/>
          <a:lstStyle/>
          <a:p>
            <a:pPr rtl="0"/>
            <a:r>
              <a:rPr lang="cs-CZ" dirty="0">
                <a:latin typeface="Calibri" panose="020F0502020204030204" pitchFamily="34" charset="0"/>
              </a:rPr>
              <a:t>Co výzkum ukázal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1"/>
          </p:nvPr>
        </p:nvSpPr>
        <p:spPr>
          <a:xfrm>
            <a:off x="765820" y="1988840"/>
            <a:ext cx="6660232" cy="4005080"/>
          </a:xfrm>
        </p:spPr>
        <p:txBody>
          <a:bodyPr rtlCol="0"/>
          <a:lstStyle/>
          <a:p>
            <a:pPr rtl="0"/>
            <a:r>
              <a:rPr lang="cs-CZ" dirty="0">
                <a:latin typeface="Calibri" panose="020F0502020204030204" pitchFamily="34" charset="0"/>
              </a:rPr>
              <a:t>Způsob hospodaření s půdou měl velký vliv na množství žížal</a:t>
            </a:r>
          </a:p>
          <a:p>
            <a:pPr rtl="0"/>
            <a:r>
              <a:rPr lang="cs-CZ" dirty="0"/>
              <a:t>Nižší počet žížal tam, kde probíhala orba</a:t>
            </a:r>
          </a:p>
          <a:p>
            <a:pPr rtl="0"/>
            <a:r>
              <a:rPr lang="cs-CZ" dirty="0">
                <a:latin typeface="Calibri" panose="020F0502020204030204" pitchFamily="34" charset="0"/>
              </a:rPr>
              <a:t>Vyšší počet žížal při mělkém a šetrnějším zpracování půdy</a:t>
            </a:r>
          </a:p>
          <a:p>
            <a:pPr rtl="0"/>
            <a:r>
              <a:rPr lang="cs-CZ" dirty="0"/>
              <a:t>Pokud je v půdě více žížal, půda je zdravější, úrodnější a více odolná proti suchu a erozi</a:t>
            </a:r>
            <a:endParaRPr lang="cs-CZ" dirty="0">
              <a:latin typeface="Calibri" panose="020F0502020204030204" pitchFamily="34" charset="0"/>
            </a:endParaRPr>
          </a:p>
          <a:p>
            <a:pPr rtl="0"/>
            <a:endParaRPr lang="cs-CZ" dirty="0">
              <a:latin typeface="Calibri" panose="020F0502020204030204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8CD7EFE-6221-62F0-F9AE-7C0EA01CBD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4652" y="1232756"/>
            <a:ext cx="2880320" cy="4320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383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DF2D287E-CFC9-46C7-A8C3-CC6D05434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796" y="197768"/>
            <a:ext cx="7344816" cy="1326232"/>
          </a:xfrm>
        </p:spPr>
        <p:txBody>
          <a:bodyPr rtlCol="0">
            <a:normAutofit/>
          </a:bodyPr>
          <a:lstStyle/>
          <a:p>
            <a:pPr rtl="0"/>
            <a:r>
              <a:rPr lang="cs-CZ" dirty="0">
                <a:latin typeface="Calibri" panose="020F0502020204030204" pitchFamily="34" charset="0"/>
              </a:rPr>
              <a:t>Proč orba žížalám škodí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7B3AB3D0-D922-493E-86E0-EE89A919BD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7788" y="1988840"/>
            <a:ext cx="8784976" cy="4248472"/>
          </a:xfrm>
        </p:spPr>
        <p:txBody>
          <a:bodyPr rtlCol="0"/>
          <a:lstStyle/>
          <a:p>
            <a:pPr marL="342900" indent="-342900" rtl="0">
              <a:buFont typeface="Wingdings" panose="05000000000000000000" pitchFamily="2" charset="2"/>
              <a:buChar char="§"/>
            </a:pPr>
            <a:r>
              <a:rPr lang="cs-CZ" dirty="0">
                <a:latin typeface="Calibri" panose="020F0502020204030204" pitchFamily="34" charset="0"/>
              </a:rPr>
              <a:t>Narušování chodeb</a:t>
            </a:r>
          </a:p>
          <a:p>
            <a:pPr rtl="0"/>
            <a:endParaRPr lang="cs-CZ" dirty="0">
              <a:latin typeface="Calibri" panose="020F0502020204030204" pitchFamily="34" charset="0"/>
            </a:endParaRPr>
          </a:p>
          <a:p>
            <a:pPr marL="342900" indent="-342900" rtl="0">
              <a:buFont typeface="Wingdings" panose="05000000000000000000" pitchFamily="2" charset="2"/>
              <a:buChar char="§"/>
            </a:pPr>
            <a:r>
              <a:rPr lang="cs-CZ" dirty="0"/>
              <a:t>Převracení půdní vrstvy</a:t>
            </a:r>
          </a:p>
          <a:p>
            <a:pPr rtl="0"/>
            <a:endParaRPr lang="cs-CZ" dirty="0"/>
          </a:p>
          <a:p>
            <a:pPr marL="342900" indent="-342900" rtl="0">
              <a:buFont typeface="Wingdings" panose="05000000000000000000" pitchFamily="2" charset="2"/>
              <a:buChar char="§"/>
            </a:pPr>
            <a:r>
              <a:rPr lang="cs-CZ" dirty="0">
                <a:latin typeface="Calibri" panose="020F0502020204030204" pitchFamily="34" charset="0"/>
              </a:rPr>
              <a:t>Poškozování samotných jedinců</a:t>
            </a:r>
          </a:p>
          <a:p>
            <a:pPr rtl="0"/>
            <a:endParaRPr lang="cs-CZ" dirty="0"/>
          </a:p>
          <a:p>
            <a:pPr marL="457200" indent="-457200" rtl="0">
              <a:buFont typeface="Wingdings" panose="05000000000000000000" pitchFamily="2" charset="2"/>
              <a:buChar char="§"/>
            </a:pPr>
            <a:r>
              <a:rPr lang="cs-CZ" dirty="0"/>
              <a:t>Snížení množství organických zbytků </a:t>
            </a:r>
            <a:endParaRPr lang="cs-CZ" dirty="0">
              <a:latin typeface="Calibri" panose="020F0502020204030204" pitchFamily="34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460493DF-4774-074B-3AF6-58CADB87B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0396" y="2204864"/>
            <a:ext cx="5472608" cy="3648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001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>
            <a:extLst>
              <a:ext uri="{FF2B5EF4-FFF2-40B4-BE49-F238E27FC236}">
                <a16:creationId xmlns:a16="http://schemas.microsoft.com/office/drawing/2014/main" id="{0C118A15-9930-400A-BD5F-1D073D073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788" y="620688"/>
            <a:ext cx="9143538" cy="1066800"/>
          </a:xfrm>
        </p:spPr>
        <p:txBody>
          <a:bodyPr rtlCol="0"/>
          <a:lstStyle/>
          <a:p>
            <a:pPr rtl="0"/>
            <a:r>
              <a:rPr lang="cs-CZ" dirty="0">
                <a:latin typeface="Calibri" panose="020F0502020204030204" pitchFamily="34" charset="0"/>
              </a:rPr>
              <a:t>Výsledky vsakování vody do půdy</a:t>
            </a:r>
          </a:p>
        </p:txBody>
      </p:sp>
      <p:sp>
        <p:nvSpPr>
          <p:cNvPr id="9" name="Zástupný symbol pro obsah 8">
            <a:extLst>
              <a:ext uri="{FF2B5EF4-FFF2-40B4-BE49-F238E27FC236}">
                <a16:creationId xmlns:a16="http://schemas.microsoft.com/office/drawing/2014/main" id="{3B35A455-1774-481A-B17A-E7EAE3952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3772" y="1844824"/>
            <a:ext cx="8470701" cy="3429000"/>
          </a:xfrm>
        </p:spPr>
        <p:txBody>
          <a:bodyPr rtlCol="0"/>
          <a:lstStyle/>
          <a:p>
            <a:pPr rtl="0"/>
            <a:r>
              <a:rPr lang="cs-CZ" dirty="0">
                <a:latin typeface="Calibri" panose="020F0502020204030204" pitchFamily="34" charset="0"/>
              </a:rPr>
              <a:t>Půda s vyšším počtem žížal měla lepší schopnost vsakovat vodu </a:t>
            </a:r>
          </a:p>
          <a:p>
            <a:pPr rtl="0"/>
            <a:r>
              <a:rPr lang="cs-CZ" dirty="0"/>
              <a:t>Na plochách, kde se vyskytovalo více žížal a jejich chodeb, pronikala voda rychleji do hlubších vrstev půdy</a:t>
            </a:r>
          </a:p>
          <a:p>
            <a:pPr rtl="0"/>
            <a:r>
              <a:rPr lang="cs-CZ" dirty="0">
                <a:latin typeface="Calibri" panose="020F0502020204030204" pitchFamily="34" charset="0"/>
              </a:rPr>
              <a:t>Menší počet žížal = hromadění vody více na povrchu </a:t>
            </a:r>
          </a:p>
        </p:txBody>
      </p:sp>
      <p:pic>
        <p:nvPicPr>
          <p:cNvPr id="3074" name="Picture 2" descr="Obrázek příběhového pinu">
            <a:extLst>
              <a:ext uri="{FF2B5EF4-FFF2-40B4-BE49-F238E27FC236}">
                <a16:creationId xmlns:a16="http://schemas.microsoft.com/office/drawing/2014/main" id="{781CD305-1848-2B67-BA5A-AB542FDCE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700" y="980728"/>
            <a:ext cx="2652117" cy="4638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6142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704A5E4-4052-2CC8-E5FD-B8569C394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76" y="609600"/>
            <a:ext cx="9143538" cy="1066800"/>
          </a:xfrm>
        </p:spPr>
        <p:txBody>
          <a:bodyPr anchor="b">
            <a:normAutofit/>
          </a:bodyPr>
          <a:lstStyle/>
          <a:p>
            <a:r>
              <a:rPr lang="cs-CZ" dirty="0"/>
              <a:t>Vliv žížal na vsakování vody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76FA8975-3827-543B-3007-43A4F0C3E5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2413" y="1904999"/>
            <a:ext cx="4435564" cy="4088921"/>
          </a:xfrm>
        </p:spPr>
        <p:txBody>
          <a:bodyPr>
            <a:normAutofit/>
          </a:bodyPr>
          <a:lstStyle/>
          <a:p>
            <a:r>
              <a:rPr lang="cs-CZ"/>
              <a:t>Při pohybu vytvářejí soustavu chodeb, přirozené kanály</a:t>
            </a:r>
          </a:p>
          <a:p>
            <a:r>
              <a:rPr lang="cs-CZ"/>
              <a:t>Rychlejší vstup vody do půdy</a:t>
            </a:r>
          </a:p>
          <a:p>
            <a:r>
              <a:rPr lang="cs-CZ"/>
              <a:t>Vedení vody do hlubších vrstev</a:t>
            </a:r>
          </a:p>
          <a:p>
            <a:r>
              <a:rPr lang="cs-CZ"/>
              <a:t>Snížení zhutnění půdy</a:t>
            </a:r>
          </a:p>
          <a:p>
            <a:r>
              <a:rPr lang="cs-CZ"/>
              <a:t>Rovnoměrné rozložení vlhkosti</a:t>
            </a:r>
            <a:endParaRPr lang="cs-CZ" dirty="0"/>
          </a:p>
        </p:txBody>
      </p:sp>
      <p:pic>
        <p:nvPicPr>
          <p:cNvPr id="4104" name="Picture 8" descr="Obrázek příběhového pinu">
            <a:extLst>
              <a:ext uri="{FF2B5EF4-FFF2-40B4-BE49-F238E27FC236}">
                <a16:creationId xmlns:a16="http://schemas.microsoft.com/office/drawing/2014/main" id="{9CF1766E-E5D2-2C53-0450-506AFE775A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6412"/>
          <a:stretch>
            <a:fillRect/>
          </a:stretch>
        </p:blipFill>
        <p:spPr bwMode="auto">
          <a:xfrm>
            <a:off x="6230849" y="1904999"/>
            <a:ext cx="4435564" cy="4088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0570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F8428F-4794-18FA-9FEA-A3BB8A569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76" y="609600"/>
            <a:ext cx="9143538" cy="1066800"/>
          </a:xfrm>
        </p:spPr>
        <p:txBody>
          <a:bodyPr anchor="b">
            <a:normAutofit/>
          </a:bodyPr>
          <a:lstStyle/>
          <a:p>
            <a:r>
              <a:rPr lang="cs-CZ" dirty="0"/>
              <a:t>Proč je to důležité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75FAE535-1E95-BFC2-AB3B-EE9601D6FA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2413" y="1904999"/>
            <a:ext cx="4435564" cy="4088921"/>
          </a:xfrm>
        </p:spPr>
        <p:txBody>
          <a:bodyPr>
            <a:normAutofit/>
          </a:bodyPr>
          <a:lstStyle/>
          <a:p>
            <a:r>
              <a:rPr lang="cs-CZ" sz="2000"/>
              <a:t>Více vody v půdě pro kořeny</a:t>
            </a:r>
          </a:p>
          <a:p>
            <a:r>
              <a:rPr lang="cs-CZ" sz="2000"/>
              <a:t>Lepší přístup k vláze</a:t>
            </a:r>
          </a:p>
          <a:p>
            <a:r>
              <a:rPr lang="cs-CZ" sz="2000"/>
              <a:t>Snížení rizika vysychání půdy</a:t>
            </a:r>
          </a:p>
          <a:p>
            <a:r>
              <a:rPr lang="cs-CZ" sz="2000"/>
              <a:t>Zvýšení odolnosti půdy během sucha</a:t>
            </a:r>
          </a:p>
          <a:p>
            <a:r>
              <a:rPr lang="cs-CZ" sz="2000"/>
              <a:t>V místech kde půda dobře vsakuje vodu, se lépe využijí srážky a méně vody se ztrácí odtokem</a:t>
            </a:r>
          </a:p>
          <a:p>
            <a:r>
              <a:rPr lang="cs-CZ" sz="2000"/>
              <a:t>Čím více chodeb v půdě, tím lépe se voda vsakuje a zůstává k dispozici rostlinám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FFCF2C6A-DEE0-8C05-0AB8-E14CD3B8D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5" r="1" b="1"/>
          <a:stretch>
            <a:fillRect/>
          </a:stretch>
        </p:blipFill>
        <p:spPr bwMode="auto">
          <a:xfrm>
            <a:off x="6230849" y="1904999"/>
            <a:ext cx="4435564" cy="4088921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2895056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F6B68-F8A8-BC4B-76D2-EF1136E00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868" y="548680"/>
            <a:ext cx="9143538" cy="1066800"/>
          </a:xfrm>
        </p:spPr>
        <p:txBody>
          <a:bodyPr anchor="b">
            <a:normAutofit/>
          </a:bodyPr>
          <a:lstStyle/>
          <a:p>
            <a:r>
              <a:rPr lang="cs-CZ" dirty="0"/>
              <a:t>Výsledky povrchového odtoku vody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363E9D89-6FD7-A0BF-47CB-3A6F90C863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97868" y="1844824"/>
            <a:ext cx="4435564" cy="4088921"/>
          </a:xfrm>
        </p:spPr>
        <p:txBody>
          <a:bodyPr>
            <a:normAutofit/>
          </a:bodyPr>
          <a:lstStyle/>
          <a:p>
            <a:r>
              <a:rPr lang="cs-CZ" dirty="0"/>
              <a:t>Množství vody odtékající po povrchu půdy záviselo na způsobu hospodaření a na počtu žížal v půdě</a:t>
            </a:r>
          </a:p>
          <a:p>
            <a:r>
              <a:rPr lang="cs-CZ" dirty="0"/>
              <a:t>Pozemky s intenzivní orbou = povrchový odtok vyšší</a:t>
            </a:r>
          </a:p>
          <a:p>
            <a:r>
              <a:rPr lang="cs-CZ" dirty="0"/>
              <a:t>Vznik povrchového odtoku: voda se nestihne vsáknout do půdy a stéká po jejím povrchu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6148" name="Picture 4" descr="Obrázek příběhového pinu">
            <a:extLst>
              <a:ext uri="{FF2B5EF4-FFF2-40B4-BE49-F238E27FC236}">
                <a16:creationId xmlns:a16="http://schemas.microsoft.com/office/drawing/2014/main" id="{C678B678-74FB-7911-ACCC-03B5B9FC2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94" r="2" b="31574"/>
          <a:stretch>
            <a:fillRect/>
          </a:stretch>
        </p:blipFill>
        <p:spPr bwMode="auto">
          <a:xfrm>
            <a:off x="6742484" y="1844824"/>
            <a:ext cx="4435564" cy="4088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775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607B866-0185-36F2-4562-9AB2CCEFB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5860" y="548680"/>
            <a:ext cx="9143538" cy="1066800"/>
          </a:xfrm>
        </p:spPr>
        <p:txBody>
          <a:bodyPr anchor="b">
            <a:normAutofit/>
          </a:bodyPr>
          <a:lstStyle/>
          <a:p>
            <a:r>
              <a:rPr lang="cs-CZ" dirty="0"/>
              <a:t>Žížaly a povrchový odtok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F4308D60-51A2-9F2D-C28F-5A2EDFBF1E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25860" y="1904999"/>
            <a:ext cx="4435564" cy="4088921"/>
          </a:xfrm>
        </p:spPr>
        <p:txBody>
          <a:bodyPr>
            <a:normAutofit/>
          </a:bodyPr>
          <a:lstStyle/>
          <a:p>
            <a:r>
              <a:rPr lang="cs-CZ" dirty="0"/>
              <a:t>Snižují povrchový odtok</a:t>
            </a:r>
          </a:p>
          <a:p>
            <a:r>
              <a:rPr lang="cs-CZ" dirty="0"/>
              <a:t>Vytvářejí chodby, kterými voda rychleji protéká</a:t>
            </a:r>
          </a:p>
          <a:p>
            <a:r>
              <a:rPr lang="cs-CZ" dirty="0"/>
              <a:t>Zlepšují strukturu půdy a pórovitost </a:t>
            </a:r>
          </a:p>
          <a:p>
            <a:r>
              <a:rPr lang="cs-CZ" dirty="0"/>
              <a:t>Umožňují lepší vsakování a to i po silných deštích</a:t>
            </a:r>
          </a:p>
          <a:p>
            <a:endParaRPr lang="cs-CZ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C3FF12BB-AC8C-D0F7-3A67-725872CF8F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7816"/>
          <a:stretch>
            <a:fillRect/>
          </a:stretch>
        </p:blipFill>
        <p:spPr bwMode="auto">
          <a:xfrm>
            <a:off x="6230849" y="1904999"/>
            <a:ext cx="4435564" cy="4088921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3648426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D2D3CE6-52E0-8F33-1DB1-D0658ABBA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092" y="620688"/>
            <a:ext cx="9143538" cy="1066800"/>
          </a:xfrm>
        </p:spPr>
        <p:txBody>
          <a:bodyPr anchor="b">
            <a:normAutofit/>
          </a:bodyPr>
          <a:lstStyle/>
          <a:p>
            <a:r>
              <a:rPr lang="cs-CZ" dirty="0"/>
              <a:t>Význam nižšího povrchového odtoku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D22C2CAF-EEDB-9AF0-2485-9BD17254FD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8319" y="1844824"/>
            <a:ext cx="4435564" cy="4088921"/>
          </a:xfrm>
        </p:spPr>
        <p:txBody>
          <a:bodyPr>
            <a:normAutofit/>
          </a:bodyPr>
          <a:lstStyle/>
          <a:p>
            <a:r>
              <a:rPr lang="cs-CZ" dirty="0"/>
              <a:t>Omezení vodní eroze půdy</a:t>
            </a:r>
          </a:p>
          <a:p>
            <a:r>
              <a:rPr lang="cs-CZ" dirty="0"/>
              <a:t>Zamezuje tvorbě bahna</a:t>
            </a:r>
          </a:p>
          <a:p>
            <a:r>
              <a:rPr lang="cs-CZ" dirty="0"/>
              <a:t>Snížení rizika lokálních záplav </a:t>
            </a:r>
          </a:p>
          <a:p>
            <a:r>
              <a:rPr lang="cs-CZ" dirty="0"/>
              <a:t>Zabraňuje odnosu humusu a živin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AA942815-4AE6-9A00-3C9A-BA4A9831A8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0" r="18468" b="2"/>
          <a:stretch>
            <a:fillRect/>
          </a:stretch>
        </p:blipFill>
        <p:spPr bwMode="auto">
          <a:xfrm>
            <a:off x="6230849" y="2420888"/>
            <a:ext cx="2456674" cy="2264683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8198" name="Picture 6">
            <a:extLst>
              <a:ext uri="{FF2B5EF4-FFF2-40B4-BE49-F238E27FC236}">
                <a16:creationId xmlns:a16="http://schemas.microsoft.com/office/drawing/2014/main" id="{E439EBBD-4DD4-BDE9-ACF6-969F39021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2724" y="1340768"/>
            <a:ext cx="3125559" cy="2964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5181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F74F6E9-BC58-2C81-B058-6CCA3C885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844" y="620688"/>
            <a:ext cx="9143538" cy="1066800"/>
          </a:xfrm>
        </p:spPr>
        <p:txBody>
          <a:bodyPr/>
          <a:lstStyle/>
          <a:p>
            <a:r>
              <a:rPr lang="cs-CZ" dirty="0"/>
              <a:t>Závěr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F877E95-C468-7A12-09D5-A9EF9623D0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7828" y="1988840"/>
            <a:ext cx="9143538" cy="3429000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Po 15 letech rozdílného hospodářství s půdou se zjistilo, že způsob zpracování půdy výrazně ovlivňuje počet žížal, i schopnost půdy hospodařit s vodou.</a:t>
            </a:r>
          </a:p>
          <a:p>
            <a:pPr marL="0" indent="0">
              <a:buNone/>
            </a:pPr>
            <a:r>
              <a:rPr lang="cs-CZ" dirty="0"/>
              <a:t>Šetrněji obdělávané půdy vedly k vyššímu výskytu žížal a lepším fyzikálním vlastnostem půdy</a:t>
            </a:r>
          </a:p>
          <a:p>
            <a:pPr marL="0" indent="0">
              <a:buNone/>
            </a:pPr>
            <a:r>
              <a:rPr lang="cs-CZ" dirty="0"/>
              <a:t>Žížaly jsou tedy důležitou součástí půdy a nelze je plně nahradit a je důležité podporovat jejich přirozený výskyt v půdě</a:t>
            </a:r>
          </a:p>
        </p:txBody>
      </p:sp>
    </p:spTree>
    <p:extLst>
      <p:ext uri="{BB962C8B-B14F-4D97-AF65-F5344CB8AC3E}">
        <p14:creationId xmlns:p14="http://schemas.microsoft.com/office/powerpoint/2010/main" val="3662355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30" name="Picture 14">
            <a:extLst>
              <a:ext uri="{FF2B5EF4-FFF2-40B4-BE49-F238E27FC236}">
                <a16:creationId xmlns:a16="http://schemas.microsoft.com/office/drawing/2014/main" id="{D1F0C0F2-C33A-0EE2-169A-822B8EF3D7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8587" y="2092078"/>
            <a:ext cx="2334759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>
            <a:extLst>
              <a:ext uri="{FF2B5EF4-FFF2-40B4-BE49-F238E27FC236}">
                <a16:creationId xmlns:a16="http://schemas.microsoft.com/office/drawing/2014/main" id="{176EDF3C-04CC-9B5E-E22C-77C7F1715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868" y="2060848"/>
            <a:ext cx="3024336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>
            <a:extLst>
              <a:ext uri="{FF2B5EF4-FFF2-40B4-BE49-F238E27FC236}">
                <a16:creationId xmlns:a16="http://schemas.microsoft.com/office/drawing/2014/main" id="{973B2404-3032-C503-8003-0E21C8CF2C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8228" y="2092077"/>
            <a:ext cx="3024336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03F53AD8-5AA4-314D-4A86-20755655F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6020" y="908720"/>
            <a:ext cx="9143538" cy="1066800"/>
          </a:xfrm>
        </p:spPr>
        <p:txBody>
          <a:bodyPr anchor="b">
            <a:normAutofit/>
          </a:bodyPr>
          <a:lstStyle/>
          <a:p>
            <a:r>
              <a:rPr lang="cs-CZ" sz="4800" dirty="0"/>
              <a:t>Děkujeme za pozornost </a:t>
            </a:r>
          </a:p>
        </p:txBody>
      </p:sp>
    </p:spTree>
    <p:extLst>
      <p:ext uri="{BB962C8B-B14F-4D97-AF65-F5344CB8AC3E}">
        <p14:creationId xmlns:p14="http://schemas.microsoft.com/office/powerpoint/2010/main" val="3830323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uhované ohraničení 16:9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Glow Edg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98000"/>
              </a:schemeClr>
            </a:duotone>
          </a:blip>
          <a:tile tx="0" ty="0" sx="100000" sy="100000" flip="none" algn="ctr"/>
        </a:blipFill>
      </a:bgFillStyleLst>
    </a:fmtScheme>
  </a:themeElements>
  <a:objectDefaults>
    <a:spDef>
      <a:spPr>
        <a:solidFill>
          <a:schemeClr val="accent1">
            <a:lumMod val="50000"/>
          </a:schemeClr>
        </a:solidFill>
        <a:ln>
          <a:solidFill>
            <a:schemeClr val="accent1">
              <a:lumMod val="50000"/>
            </a:schemeClr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26001118_TF02801098" id="{C002C4C0-E8B9-4999-8AD9-575331E5ED06}" vid="{E4F791E1-0A15-4725-881D-59931E0580C6}"/>
    </a:ext>
  </a:extLst>
</a:theme>
</file>

<file path=ppt/theme/theme2.xml><?xml version="1.0" encoding="utf-8"?>
<a:theme xmlns:a="http://schemas.openxmlformats.org/drawingml/2006/main" name="Motiv Offic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Glow Edg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Offic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Glow Edg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Prezentace s pruhovaným černým ohraničením (širokoúhlý formát)</Template>
  <TotalTime>193</TotalTime>
  <Words>463</Words>
  <Application>Microsoft Office PowerPoint</Application>
  <PresentationFormat>Vlastní</PresentationFormat>
  <Paragraphs>77</Paragraphs>
  <Slides>14</Slides>
  <Notes>7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8" baseType="lpstr">
      <vt:lpstr>Arial</vt:lpstr>
      <vt:lpstr>Calibri</vt:lpstr>
      <vt:lpstr>Wingdings</vt:lpstr>
      <vt:lpstr>Pruhované ohraničení 16:9</vt:lpstr>
      <vt:lpstr>Earthworm contribution to infiltration and surface runoff after 15 years of different soil management </vt:lpstr>
      <vt:lpstr>Čím se studie zabývala ?</vt:lpstr>
      <vt:lpstr>Metodika</vt:lpstr>
      <vt:lpstr>Význam žížal </vt:lpstr>
      <vt:lpstr>Co výzkum ukázal</vt:lpstr>
      <vt:lpstr>Proč orba žížalám škodí</vt:lpstr>
      <vt:lpstr>Výsledky vsakování vody do půdy</vt:lpstr>
      <vt:lpstr>Vliv žížal na vsakování vody</vt:lpstr>
      <vt:lpstr>Proč je to důležité</vt:lpstr>
      <vt:lpstr>Výsledky povrchového odtoku vody</vt:lpstr>
      <vt:lpstr>Žížaly a povrchový odtok</vt:lpstr>
      <vt:lpstr>Význam nižšího povrchového odtoku</vt:lpstr>
      <vt:lpstr>Závěr</vt:lpstr>
      <vt:lpstr>Děkujeme za pozornost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Natálie Neumannová</dc:creator>
  <cp:lastModifiedBy>Natálie Neumannová</cp:lastModifiedBy>
  <cp:revision>9</cp:revision>
  <dcterms:created xsi:type="dcterms:W3CDTF">2026-04-28T12:41:07Z</dcterms:created>
  <dcterms:modified xsi:type="dcterms:W3CDTF">2026-09-18T13:50:11Z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